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48" r:id="rId3"/>
  </p:sldMasterIdLst>
  <p:notesMasterIdLst>
    <p:notesMasterId r:id="rId13"/>
  </p:notesMasterIdLst>
  <p:handoutMasterIdLst>
    <p:handoutMasterId r:id="rId14"/>
  </p:handoutMasterIdLst>
  <p:sldIdLst>
    <p:sldId id="334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атьяна Владимировна Панова" initials="ТВП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5FA"/>
    <a:srgbClr val="0933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31" autoAdjust="0"/>
    <p:restoredTop sz="90012" autoAdjust="0"/>
  </p:normalViewPr>
  <p:slideViewPr>
    <p:cSldViewPr>
      <p:cViewPr>
        <p:scale>
          <a:sx n="95" d="100"/>
          <a:sy n="95" d="100"/>
        </p:scale>
        <p:origin x="-2094" y="-5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/>
          <a:lstStyle>
            <a:lvl1pPr algn="r">
              <a:defRPr sz="1200"/>
            </a:lvl1pPr>
          </a:lstStyle>
          <a:p>
            <a:fld id="{C91E8DD9-A431-47FE-8AD0-692973CA1183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18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377318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 anchor="b"/>
          <a:lstStyle>
            <a:lvl1pPr algn="r">
              <a:defRPr sz="1200"/>
            </a:lvl1pPr>
          </a:lstStyle>
          <a:p>
            <a:fld id="{F94FBDC6-8DAF-4249-978E-F2DA40B2C4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735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/>
          <a:lstStyle>
            <a:lvl1pPr algn="r">
              <a:defRPr sz="1200"/>
            </a:lvl1pPr>
          </a:lstStyle>
          <a:p>
            <a:fld id="{E4A10357-BAD6-4B40-B00D-3EAE2328C7E9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5" tIns="45562" rIns="91125" bIns="4556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125" tIns="45562" rIns="91125" bIns="4556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8"/>
            <a:ext cx="2945659" cy="493633"/>
          </a:xfrm>
          <a:prstGeom prst="rect">
            <a:avLst/>
          </a:prstGeom>
        </p:spPr>
        <p:txBody>
          <a:bodyPr vert="horz" lIns="91125" tIns="45562" rIns="91125" bIns="45562" rtlCol="0" anchor="b"/>
          <a:lstStyle>
            <a:lvl1pPr algn="r">
              <a:defRPr sz="1200"/>
            </a:lvl1pPr>
          </a:lstStyle>
          <a:p>
            <a:fld id="{7B37CC52-081F-4558-A81B-A2A665635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0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3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4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5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6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7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8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733" indent="-27843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8494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7789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5503" indent="-223067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127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6750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2374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37998" indent="-2230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4C02883-929D-4786-8851-8253565D4D93}" type="slidenum">
              <a:rPr lang="ru-RU" altLang="ru-RU">
                <a:latin typeface="Arial" charset="0"/>
              </a:rPr>
              <a:pPr>
                <a:spcBef>
                  <a:spcPct val="0"/>
                </a:spcBef>
              </a:pPr>
              <a:t>9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5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94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0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26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екстов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676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>
              <a:spcBef>
                <a:spcPts val="300"/>
              </a:spcBef>
              <a:defRPr sz="1000"/>
            </a:lvl3pPr>
            <a:lvl4pPr>
              <a:defRPr sz="14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4816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екстовая страниц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>
              <a:spcBef>
                <a:spcPts val="300"/>
              </a:spcBef>
              <a:defRPr sz="1000"/>
            </a:lvl3pPr>
            <a:lvl4pPr>
              <a:defRPr sz="14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77681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ая страница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381642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 marL="1143000" indent="-228600">
              <a:spcBef>
                <a:spcPts val="300"/>
              </a:spcBef>
              <a:buFont typeface="Arial" pitchFamily="34" charset="0"/>
              <a:buChar char="•"/>
              <a:defRPr sz="1000"/>
            </a:lvl3pPr>
            <a:lvl4pPr marL="1600200" indent="-228600">
              <a:buFont typeface="Arial" pitchFamily="34" charset="0"/>
              <a:buChar char="•"/>
              <a:defRPr sz="8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3"/>
          </p:nvPr>
        </p:nvSpPr>
        <p:spPr>
          <a:xfrm>
            <a:off x="4499992" y="1340768"/>
            <a:ext cx="417646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FontTx/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>
              <a:spcBef>
                <a:spcPts val="300"/>
              </a:spcBef>
              <a:defRPr sz="10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4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ая страница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539552" y="1322480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 marL="1143000" indent="-228600">
              <a:spcBef>
                <a:spcPts val="300"/>
              </a:spcBef>
              <a:buFont typeface="Arial" pitchFamily="34" charset="0"/>
              <a:buChar char="•"/>
              <a:defRPr sz="1000"/>
            </a:lvl3pPr>
            <a:lvl4pPr marL="1600200" indent="-228600">
              <a:buFont typeface="Arial" pitchFamily="34" charset="0"/>
              <a:buChar char="•"/>
              <a:defRPr sz="8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4"/>
          </p:nvPr>
        </p:nvSpPr>
        <p:spPr>
          <a:xfrm>
            <a:off x="539552" y="3645024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 marL="1143000" indent="-228600">
              <a:spcBef>
                <a:spcPts val="300"/>
              </a:spcBef>
              <a:buFont typeface="Arial" pitchFamily="34" charset="0"/>
              <a:buChar char="•"/>
              <a:defRPr sz="1000"/>
            </a:lvl3pPr>
            <a:lvl4pPr marL="1600200" indent="-228600">
              <a:buFont typeface="Arial" pitchFamily="34" charset="0"/>
              <a:buChar char="•"/>
              <a:defRPr sz="8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5"/>
          </p:nvPr>
        </p:nvSpPr>
        <p:spPr>
          <a:xfrm>
            <a:off x="4788024" y="1322480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 marL="1143000" indent="-228600">
              <a:spcBef>
                <a:spcPts val="300"/>
              </a:spcBef>
              <a:buFont typeface="Arial" pitchFamily="34" charset="0"/>
              <a:buChar char="•"/>
              <a:defRPr sz="1000"/>
            </a:lvl3pPr>
            <a:lvl4pPr marL="1600200" indent="-228600">
              <a:buFont typeface="Arial" pitchFamily="34" charset="0"/>
              <a:buChar char="•"/>
              <a:defRPr sz="8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6"/>
          </p:nvPr>
        </p:nvSpPr>
        <p:spPr>
          <a:xfrm>
            <a:off x="4788024" y="3645024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 marL="1143000" indent="-228600">
              <a:spcBef>
                <a:spcPts val="300"/>
              </a:spcBef>
              <a:buFont typeface="Arial" pitchFamily="34" charset="0"/>
              <a:buChar char="•"/>
              <a:defRPr sz="1000"/>
            </a:lvl3pPr>
            <a:lvl4pPr marL="1600200" indent="-228600">
              <a:buFont typeface="Arial" pitchFamily="34" charset="0"/>
              <a:buChar char="•"/>
              <a:defRPr sz="8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31720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39552" y="1340768"/>
            <a:ext cx="8145661" cy="498224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5391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20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None/>
              <a:defRPr sz="1400" b="0"/>
            </a:lvl1pPr>
            <a:lvl2pPr marL="628650" indent="-171450">
              <a:spcBef>
                <a:spcPts val="300"/>
              </a:spcBef>
              <a:buFont typeface="Arial" pitchFamily="34" charset="0"/>
              <a:buChar char="•"/>
              <a:defRPr sz="1200"/>
            </a:lvl2pPr>
            <a:lvl3pPr>
              <a:spcBef>
                <a:spcPts val="300"/>
              </a:spcBef>
              <a:defRPr sz="1000"/>
            </a:lvl3pPr>
            <a:lvl4pPr>
              <a:defRPr sz="14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614258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Шмуц-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854" y="3029135"/>
            <a:ext cx="7027933" cy="44067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4874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4E2532-61EB-4D1F-BD53-4C6058E8E334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6249D1-5EEE-4007-90FD-17810FA1FFE4}" type="slidenum">
              <a:rPr lang="ru-RU"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5717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12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29398B-79E8-4E3A-AC91-D253A75815E6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CF7D6B-4116-40D2-A3E3-2824AD739CA2}" type="slidenum">
              <a:rPr lang="ru-RU"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ea typeface="ＭＳ Ｐゴシック" panose="020B0600070205080204" pitchFamily="34" charset="-128"/>
            </a:endParaRPr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rtlCol="0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006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505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EBC1694-44BB-4A06-A41E-2147E62BC4EC}" type="datetimeFigureOut">
              <a:rPr lang="ru-RU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01.09.2020</a:t>
            </a:fld>
            <a:endParaRPr lang="ru-RU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9E87004-C5B4-4585-956F-82CFA0ED07CC}" type="slidenum">
              <a:rPr lang="ru-RU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02549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екстов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800" y="115200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>
              <a:spcBef>
                <a:spcPts val="225"/>
              </a:spcBef>
              <a:defRPr sz="750"/>
            </a:lvl3pPr>
            <a:lvl4pPr>
              <a:defRPr sz="105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689275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екстовая страница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>
              <a:spcBef>
                <a:spcPts val="225"/>
              </a:spcBef>
              <a:defRPr sz="750"/>
            </a:lvl3pPr>
            <a:lvl4pPr>
              <a:defRPr sz="105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431782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ая страница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539553" y="1340768"/>
            <a:ext cx="381642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 marL="857250" indent="-171450">
              <a:spcBef>
                <a:spcPts val="225"/>
              </a:spcBef>
              <a:buFont typeface="Arial" pitchFamily="34" charset="0"/>
              <a:buChar char="•"/>
              <a:defRPr sz="750"/>
            </a:lvl3pPr>
            <a:lvl4pPr marL="1200150" indent="-171450">
              <a:buFont typeface="Arial" pitchFamily="34" charset="0"/>
              <a:buChar char="•"/>
              <a:defRPr sz="6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3"/>
          </p:nvPr>
        </p:nvSpPr>
        <p:spPr>
          <a:xfrm>
            <a:off x="4499992" y="1340768"/>
            <a:ext cx="417646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FontTx/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>
              <a:spcBef>
                <a:spcPts val="225"/>
              </a:spcBef>
              <a:defRPr sz="75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812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овая страница 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539553" y="1322480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 marL="857250" indent="-171450">
              <a:spcBef>
                <a:spcPts val="225"/>
              </a:spcBef>
              <a:buFont typeface="Arial" pitchFamily="34" charset="0"/>
              <a:buChar char="•"/>
              <a:defRPr sz="750"/>
            </a:lvl3pPr>
            <a:lvl4pPr marL="1200150" indent="-171450">
              <a:buFont typeface="Arial" pitchFamily="34" charset="0"/>
              <a:buChar char="•"/>
              <a:defRPr sz="6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6" name="Объект 2"/>
          <p:cNvSpPr>
            <a:spLocks noGrp="1"/>
          </p:cNvSpPr>
          <p:nvPr>
            <p:ph idx="14"/>
          </p:nvPr>
        </p:nvSpPr>
        <p:spPr>
          <a:xfrm>
            <a:off x="539553" y="3645024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 marL="857250" indent="-171450">
              <a:spcBef>
                <a:spcPts val="225"/>
              </a:spcBef>
              <a:buFont typeface="Arial" pitchFamily="34" charset="0"/>
              <a:buChar char="•"/>
              <a:defRPr sz="750"/>
            </a:lvl3pPr>
            <a:lvl4pPr marL="1200150" indent="-171450">
              <a:buFont typeface="Arial" pitchFamily="34" charset="0"/>
              <a:buChar char="•"/>
              <a:defRPr sz="6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5"/>
          </p:nvPr>
        </p:nvSpPr>
        <p:spPr>
          <a:xfrm>
            <a:off x="4788024" y="1322480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 marL="857250" indent="-171450">
              <a:spcBef>
                <a:spcPts val="225"/>
              </a:spcBef>
              <a:buFont typeface="Arial" pitchFamily="34" charset="0"/>
              <a:buChar char="•"/>
              <a:defRPr sz="750"/>
            </a:lvl3pPr>
            <a:lvl4pPr marL="1200150" indent="-171450">
              <a:buFont typeface="Arial" pitchFamily="34" charset="0"/>
              <a:buChar char="•"/>
              <a:defRPr sz="6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Объект 2"/>
          <p:cNvSpPr>
            <a:spLocks noGrp="1"/>
          </p:cNvSpPr>
          <p:nvPr>
            <p:ph idx="16"/>
          </p:nvPr>
        </p:nvSpPr>
        <p:spPr>
          <a:xfrm>
            <a:off x="4788024" y="3645024"/>
            <a:ext cx="3816424" cy="20882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 marL="857250" indent="-171450">
              <a:spcBef>
                <a:spcPts val="225"/>
              </a:spcBef>
              <a:buFont typeface="Arial" pitchFamily="34" charset="0"/>
              <a:buChar char="•"/>
              <a:defRPr sz="750"/>
            </a:lvl3pPr>
            <a:lvl4pPr marL="1200150" indent="-171450">
              <a:buFont typeface="Arial" pitchFamily="34" charset="0"/>
              <a:buChar char="•"/>
              <a:defRPr sz="6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7927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39553" y="1340770"/>
            <a:ext cx="8145661" cy="498224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</a:lstStyle>
          <a:p>
            <a:pPr lv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3317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260648"/>
            <a:ext cx="8136904" cy="864096"/>
          </a:xfrm>
          <a:prstGeom prst="rect">
            <a:avLst/>
          </a:prstGeom>
        </p:spPr>
        <p:txBody>
          <a:bodyPr/>
          <a:lstStyle>
            <a:lvl1pPr>
              <a:defRPr sz="1500" baseline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1340768"/>
            <a:ext cx="8136904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25"/>
              </a:spcBef>
              <a:buNone/>
              <a:defRPr sz="1050" b="0"/>
            </a:lvl1pPr>
            <a:lvl2pPr marL="471488" indent="-128588">
              <a:spcBef>
                <a:spcPts val="225"/>
              </a:spcBef>
              <a:buFont typeface="Arial" pitchFamily="34" charset="0"/>
              <a:buChar char="•"/>
              <a:defRPr sz="900"/>
            </a:lvl2pPr>
            <a:lvl3pPr>
              <a:spcBef>
                <a:spcPts val="225"/>
              </a:spcBef>
              <a:defRPr sz="750"/>
            </a:lvl3pPr>
            <a:lvl4pPr>
              <a:defRPr sz="1050"/>
            </a:lvl4pPr>
            <a:lvl5pPr marL="1371600" indent="0">
              <a:buNone/>
              <a:defRPr sz="900"/>
            </a:lvl5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39545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Шмуц-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9855" y="3029137"/>
            <a:ext cx="7027933" cy="440677"/>
          </a:xfrm>
          <a:prstGeom prst="rect">
            <a:avLst/>
          </a:prstGeom>
        </p:spPr>
        <p:txBody>
          <a:bodyPr/>
          <a:lstStyle>
            <a:lvl1pPr algn="l">
              <a:defRPr sz="2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28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4263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F6E6AA-E049-47B6-AD72-F915B2ED1782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F1A538-6B67-4B9F-97BC-A37F20469EDD}" type="slidenum">
              <a:rPr lang="ru-RU" altLang="ru-RU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79406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>
            <a:lvl1pPr>
              <a:defRPr sz="3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Arial" panose="020B0604020202020204" pitchFamily="34" charset="0"/>
                <a:ea typeface="ＭＳ Ｐゴシック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B00C4C-EEC0-4E18-BCAC-9608A0583B97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7262DDE-29A5-442C-85F3-CF6E4E4E7665}" type="slidenum">
              <a:rPr lang="ru-RU" altLang="ru-RU"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ea typeface="ＭＳ Ｐゴシック" pitchFamily="34" charset="-128"/>
            </a:endParaRPr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rtlCol="0"/>
          <a:lstStyle>
            <a:lvl1pPr eaLnBrk="1" hangingPunct="1"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7534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547664" y="2996952"/>
            <a:ext cx="7272808" cy="936104"/>
          </a:xfrm>
          <a:prstGeom prst="rect">
            <a:avLst/>
          </a:prstGeom>
        </p:spPr>
        <p:txBody>
          <a:bodyPr/>
          <a:lstStyle>
            <a:lvl1pPr algn="l">
              <a:defRPr sz="2400" b="1" i="0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0"/>
          </p:nvPr>
        </p:nvSpPr>
        <p:spPr>
          <a:xfrm>
            <a:off x="1547665" y="6309320"/>
            <a:ext cx="3240087" cy="21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43110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13C00E-91BF-48E4-81B9-6761659C1650}" type="datetime1">
              <a:rPr lang="ru-RU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01.09.2020</a:t>
            </a:fld>
            <a:endParaRPr lang="ru-RU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FACA49FC-2A1E-4E70-AC58-54C151ACCFBB}" type="slidenum">
              <a:rPr lang="ru-RU" altLang="ru-RU">
                <a:solidFill>
                  <a:srgbClr val="000000"/>
                </a:solidFill>
                <a:ea typeface="ＭＳ Ｐゴシック" pitchFamily="34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739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64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6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949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97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75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49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5560-7062-469E-B84D-D60067CAD655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45DC3-6A68-4FFF-9172-5CBBAF521C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9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1"/>
          <p:cNvSpPr txBox="1">
            <a:spLocks noChangeArrowheads="1"/>
          </p:cNvSpPr>
          <p:nvPr/>
        </p:nvSpPr>
        <p:spPr bwMode="auto">
          <a:xfrm>
            <a:off x="8305800" y="6381750"/>
            <a:ext cx="442913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6A35C446-DD4D-4C30-B15F-4A5F54D59A0A}" type="slidenum">
              <a:rPr lang="ru-RU" altLang="ru-RU" sz="1200" smtClean="0">
                <a:solidFill>
                  <a:srgbClr val="7F7F7F"/>
                </a:solidFill>
                <a:cs typeface="Arial" panose="020B0604020202020204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sz="1200" smtClean="0">
              <a:solidFill>
                <a:srgbClr val="7F7F7F"/>
              </a:solidFill>
              <a:cs typeface="Arial" panose="020B0604020202020204" pitchFamily="34" charset="0"/>
            </a:endParaRPr>
          </a:p>
        </p:txBody>
      </p:sp>
      <p:pic>
        <p:nvPicPr>
          <p:cNvPr id="10243" name="Рисунок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26" t="59528" r="18913" b="3267"/>
          <a:stretch>
            <a:fillRect/>
          </a:stretch>
        </p:blipFill>
        <p:spPr bwMode="auto">
          <a:xfrm>
            <a:off x="395288" y="6308725"/>
            <a:ext cx="2217737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468313" y="919163"/>
            <a:ext cx="842486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5" name="Picture 3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975" y="0"/>
            <a:ext cx="7080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64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11"/>
          <p:cNvSpPr txBox="1">
            <a:spLocks noChangeArrowheads="1"/>
          </p:cNvSpPr>
          <p:nvPr/>
        </p:nvSpPr>
        <p:spPr bwMode="auto">
          <a:xfrm>
            <a:off x="8305800" y="6381750"/>
            <a:ext cx="442913" cy="127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0140954E-7692-47C1-A037-31A05088F35A}" type="slidenum">
              <a:rPr lang="ru-RU" altLang="ru-RU" sz="900">
                <a:solidFill>
                  <a:srgbClr val="7F7F7F"/>
                </a:solidFill>
                <a:ea typeface="ＭＳ Ｐゴシック" pitchFamily="34" charset="-128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z="900">
              <a:solidFill>
                <a:srgbClr val="7F7F7F"/>
              </a:solidFill>
              <a:ea typeface="ＭＳ Ｐゴシック" pitchFamily="34" charset="-128"/>
            </a:endParaRPr>
          </a:p>
        </p:txBody>
      </p:sp>
      <p:pic>
        <p:nvPicPr>
          <p:cNvPr id="2" name="Рисунок 4"/>
          <p:cNvPicPr>
            <a:picLocks noChangeAspect="1"/>
          </p:cNvPicPr>
          <p:nvPr/>
        </p:nvPicPr>
        <p:blipFill>
          <a:blip r:embed="rId14" cstate="print"/>
          <a:srcRect l="21626" t="59528" r="18913" b="3267"/>
          <a:stretch>
            <a:fillRect/>
          </a:stretch>
        </p:blipFill>
        <p:spPr bwMode="auto">
          <a:xfrm>
            <a:off x="395288" y="6308725"/>
            <a:ext cx="22177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473075" y="917575"/>
            <a:ext cx="8423275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5" name="Picture 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435975" y="0"/>
            <a:ext cx="708025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174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5.png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14.jpeg"/><Relationship Id="rId5" Type="http://schemas.openxmlformats.org/officeDocument/2006/relationships/image" Target="../media/image9.png"/><Relationship Id="rId10" Type="http://schemas.openxmlformats.org/officeDocument/2006/relationships/image" Target="../media/image13.jpeg"/><Relationship Id="rId4" Type="http://schemas.openxmlformats.org/officeDocument/2006/relationships/image" Target="../media/image6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openxmlformats.org/officeDocument/2006/relationships/image" Target="../media/image21.jpeg"/><Relationship Id="rId3" Type="http://schemas.openxmlformats.org/officeDocument/2006/relationships/image" Target="../media/image16.png"/><Relationship Id="rId7" Type="http://schemas.openxmlformats.org/officeDocument/2006/relationships/image" Target="../media/image18.jpeg"/><Relationship Id="rId12" Type="http://schemas.microsoft.com/office/2007/relationships/hdphoto" Target="../media/hdphoto7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4.wdp"/><Relationship Id="rId11" Type="http://schemas.openxmlformats.org/officeDocument/2006/relationships/image" Target="../media/image20.jpeg"/><Relationship Id="rId5" Type="http://schemas.openxmlformats.org/officeDocument/2006/relationships/image" Target="../media/image17.jpeg"/><Relationship Id="rId15" Type="http://schemas.openxmlformats.org/officeDocument/2006/relationships/image" Target="../media/image22.jpeg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19.jpeg"/><Relationship Id="rId14" Type="http://schemas.microsoft.com/office/2007/relationships/hdphoto" Target="../media/hdphoto8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microsoft.com/office/2007/relationships/hdphoto" Target="../media/hdphoto9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Департамент экономики Администрации Томской области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КОНТРОЛЬНО-НАДЗОРНАЯ ДЕЯТЕЛЬНОСТЬ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611560" y="1268760"/>
            <a:ext cx="8343328" cy="5442937"/>
          </a:xfrm>
          <a:prstGeom prst="rect">
            <a:avLst/>
          </a:prstGeom>
          <a:solidFill>
            <a:schemeClr val="bg1"/>
          </a:solidFill>
          <a:ln w="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dirty="0" smtClean="0"/>
          </a:p>
          <a:p>
            <a:pPr algn="l"/>
            <a:endParaRPr lang="ru-RU" sz="3200" dirty="0" smtClean="0"/>
          </a:p>
          <a:p>
            <a:pPr algn="l"/>
            <a:endParaRPr lang="ru-RU" sz="3200" dirty="0"/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КРАТКИЙ ОБЗОР 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31.07.2020 N 248-ФЗ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государственном контроле (надзоре) и муниципальном контроле в Российской </a:t>
            </a: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</a:t>
            </a: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Изображение 32">
            <a:extLst>
              <a:ext uri="{FF2B5EF4-FFF2-40B4-BE49-F238E27FC236}">
                <a16:creationId xmlns:a16="http://schemas.microsoft.com/office/drawing/2014/main" xmlns="" id="{02C7B418-D196-D64A-A55B-A06D4AF27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" y="238482"/>
            <a:ext cx="954451" cy="850185"/>
          </a:xfrm>
          <a:prstGeom prst="rect">
            <a:avLst/>
          </a:prstGeom>
          <a:solidFill>
            <a:srgbClr val="F0F5FA"/>
          </a:solidFill>
          <a:ln>
            <a:noFill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04.09.2020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467544" y="234888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610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ВСТУПЛЕНИЕ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В СИЛУ ФЕДЕРАЛЬНОГО ЗАКОНА от 31.07.2020 N 248-ФЗ </a:t>
            </a: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103099" y="2150982"/>
            <a:ext cx="2592288" cy="4506833"/>
          </a:xfrm>
          <a:prstGeom prst="rect">
            <a:avLst/>
          </a:prstGeom>
          <a:solidFill>
            <a:schemeClr val="bg1"/>
          </a:solidFill>
          <a:ln w="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dirty="0" smtClean="0"/>
          </a:p>
          <a:p>
            <a:pPr algn="l"/>
            <a:endParaRPr lang="ru-RU" sz="3200" dirty="0" smtClean="0"/>
          </a:p>
          <a:p>
            <a:pPr algn="l"/>
            <a:endParaRPr lang="ru-RU" sz="3200" dirty="0"/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СТАТЬЯ 98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1282420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вступает в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силу, за исключением: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263" y="1309990"/>
            <a:ext cx="1783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01.07.2021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panova\Desktop\календарь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65" y="234177"/>
            <a:ext cx="813626" cy="81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9145" y="19663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01.01.2022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35032" y="1844824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8263" y="3936236"/>
            <a:ext cx="1648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01.01.2023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63168" y="5323350"/>
            <a:ext cx="63991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sz="1600" b="1" i="1" u="sng" dirty="0" smtClean="0">
                <a:solidFill>
                  <a:schemeClr val="bg1">
                    <a:lumMod val="50000"/>
                  </a:schemeClr>
                </a:solidFill>
              </a:rPr>
              <a:t>Исключение:</a:t>
            </a:r>
            <a:r>
              <a:rPr lang="ru-RU" sz="1600" b="1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ru-RU" sz="1600" b="1" i="1" dirty="0" smtClean="0">
                <a:solidFill>
                  <a:schemeClr val="bg1">
                    <a:lumMod val="50000"/>
                  </a:schemeClr>
                </a:solidFill>
              </a:rPr>
              <a:t>обжалование </a:t>
            </a:r>
            <a:r>
              <a:rPr lang="ru-RU" sz="1600" b="1" i="1" dirty="0">
                <a:solidFill>
                  <a:schemeClr val="bg1">
                    <a:lumMod val="50000"/>
                  </a:schemeClr>
                </a:solidFill>
              </a:rPr>
              <a:t>в суд решений, действий (бездействия) гражданами, не осуществляющими предпринимательской деятельности</a:t>
            </a:r>
            <a:r>
              <a:rPr lang="ru-RU" sz="1600" b="1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ru-RU" sz="1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 descr="C:\Users\panova\Desktop\правительств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29" y="2335648"/>
            <a:ext cx="1369165" cy="9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nova\Desktop\суд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22" y="4445818"/>
            <a:ext cx="954994" cy="1030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5811662" y="2031866"/>
            <a:ext cx="327652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в Государственную Думу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в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 Совет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Федерации Федерального Собрания </a:t>
            </a: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РФ,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На официальный сайт Правительства Российской Федерации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5835855" y="2031866"/>
            <a:ext cx="0" cy="1469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Выноска со стрелкой вправо 18"/>
          <p:cNvSpPr/>
          <p:nvPr/>
        </p:nvSpPr>
        <p:spPr>
          <a:xfrm>
            <a:off x="1891975" y="2029339"/>
            <a:ext cx="3914741" cy="1572187"/>
          </a:xfrm>
          <a:prstGeom prst="rightArrowCallout">
            <a:avLst>
              <a:gd name="adj1" fmla="val 36504"/>
              <a:gd name="adj2" fmla="val 25000"/>
              <a:gd name="adj3" fmla="val 25000"/>
              <a:gd name="adj4" fmla="val 6497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91974" y="2150982"/>
            <a:ext cx="24523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prstClr val="white">
                    <a:lumMod val="50000"/>
                  </a:prstClr>
                </a:solidFill>
              </a:rPr>
              <a:t> Сводный доклад о государственном контроле (надзоре), муниципальном контроле в РФ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40633" y="2566479"/>
            <a:ext cx="10749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ежегодно, </a:t>
            </a:r>
          </a:p>
          <a:p>
            <a:r>
              <a:rPr lang="ru-RU" sz="1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 июля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922854" y="4395753"/>
            <a:ext cx="2573713" cy="947224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</a:rPr>
              <a:t>решения </a:t>
            </a:r>
            <a:r>
              <a:rPr lang="ru-RU" sz="1600" b="1" dirty="0">
                <a:solidFill>
                  <a:prstClr val="white">
                    <a:lumMod val="50000"/>
                  </a:prstClr>
                </a:solidFill>
              </a:rPr>
              <a:t>КНО,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</a:rPr>
              <a:t>действия /бездействия </a:t>
            </a:r>
            <a:r>
              <a:rPr lang="ru-RU" sz="1600" b="1" dirty="0">
                <a:solidFill>
                  <a:prstClr val="white">
                    <a:lumMod val="50000"/>
                  </a:prstClr>
                </a:solidFill>
              </a:rPr>
              <a:t>должностных лиц КНО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62724" y="4445818"/>
            <a:ext cx="14329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Досудебное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обжалование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013166" y="4416249"/>
            <a:ext cx="1447266" cy="669375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prstClr val="white">
                    <a:lumMod val="50000"/>
                  </a:prstClr>
                </a:solidFill>
              </a:rPr>
              <a:t>Судебное обжалование</a:t>
            </a:r>
            <a:endParaRPr lang="ru-RU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917939" y="3933079"/>
            <a:ext cx="2573713" cy="47131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Порядок обжалования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4596435" y="4414415"/>
            <a:ext cx="350124" cy="365948"/>
          </a:xfrm>
          <a:prstGeom prst="rightArrow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6599945" y="4458106"/>
            <a:ext cx="350124" cy="365948"/>
          </a:xfrm>
          <a:prstGeom prst="rightArrow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5026753" y="4395753"/>
            <a:ext cx="1447266" cy="671027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5" name="Левая фигурная скобка 34"/>
          <p:cNvSpPr/>
          <p:nvPr/>
        </p:nvSpPr>
        <p:spPr>
          <a:xfrm rot="16200000">
            <a:off x="5661623" y="4520708"/>
            <a:ext cx="209269" cy="154622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958408" y="5348531"/>
            <a:ext cx="1641537" cy="36836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! нововведение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80887" y="3717032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 smtClean="0"/>
              <a:t>2</a:t>
            </a:r>
            <a:endParaRPr lang="ru-RU" sz="1500" dirty="0"/>
          </a:p>
        </p:txBody>
      </p:sp>
      <p:pic>
        <p:nvPicPr>
          <p:cNvPr id="32" name="Picture 26" descr="Портал госуслуг: проще, чем кажется – Коммерсантъ Уфа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477" y="3766171"/>
            <a:ext cx="485878" cy="53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12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ВСТУПЛЕНИЕ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В СИЛУ ФЕДЕРАЛЬНОГО ЗАКОНА от 31.07.2020 N 248-ФЗ </a:t>
            </a: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611560" y="2289918"/>
            <a:ext cx="2592288" cy="4506833"/>
          </a:xfrm>
          <a:prstGeom prst="rect">
            <a:avLst/>
          </a:prstGeom>
          <a:solidFill>
            <a:schemeClr val="bg1"/>
          </a:solidFill>
          <a:ln w="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dirty="0" smtClean="0"/>
          </a:p>
          <a:p>
            <a:pPr algn="l"/>
            <a:endParaRPr lang="ru-RU" sz="3200" dirty="0" smtClean="0"/>
          </a:p>
          <a:p>
            <a:pPr algn="l"/>
            <a:endParaRPr lang="ru-RU" sz="3200" dirty="0"/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СТАТЬЯ 98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75842" y="1303140"/>
            <a:ext cx="65527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Утверждение положения о видах: 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регионального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государственного контроля (надзора), 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муниципального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контроля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370" y="129030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01.01.2022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panova\Desktop\календарь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31" y="220866"/>
            <a:ext cx="861044" cy="861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07975" y="29265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01.01.2022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55776" y="2926572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Формирование единого реестра видов: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федерального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государственного контроля (надзора), 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регионального </a:t>
            </a:r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государственного контроля (надзора), 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муниципального контроля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184" y="437981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01.01.2024</a:t>
            </a:r>
            <a:endParaRPr lang="ru-RU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92479" y="4369255"/>
            <a:ext cx="6399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Взаимодействие с проверяющими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 descr="C:\Users\panova\Desktop\правительств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12" y="3322606"/>
            <a:ext cx="1369165" cy="90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Изображение 32">
            <a:extLst>
              <a:ext uri="{FF2B5EF4-FFF2-40B4-BE49-F238E27FC236}">
                <a16:creationId xmlns:a16="http://schemas.microsoft.com/office/drawing/2014/main" xmlns="" id="{02C7B418-D196-D64A-A55B-A06D4AF27D0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1658583"/>
            <a:ext cx="792804" cy="706197"/>
          </a:xfrm>
          <a:prstGeom prst="rect">
            <a:avLst/>
          </a:prstGeom>
          <a:solidFill>
            <a:srgbClr val="F0F5FA"/>
          </a:solidFill>
          <a:ln>
            <a:noFill/>
          </a:ln>
        </p:spPr>
      </p:pic>
      <p:pic>
        <p:nvPicPr>
          <p:cNvPr id="2050" name="Picture 2" descr="http://www.esc.ru/upload/iblock/32c/32ceffacb06b92fdcf925df9c6dcff1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862" y="2301924"/>
            <a:ext cx="1110363" cy="50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5014225" y="2387317"/>
            <a:ext cx="42124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</a:rPr>
              <a:t>Разработка Типового положения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23528" y="2787018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28749" y="4230726"/>
            <a:ext cx="87255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831979" y="2301924"/>
            <a:ext cx="0" cy="418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6" name="Picture 8" descr="http://www.trudcontrol.ru/files/editor/images/%D0%AD%D1%82%D0%B0%D0%BB%D0%BE%D0%BD/%D0%9D%D0%BE%D0%B2%D0%BE%D1%81%D1%82%D0%B8%20%D0%90%D1%81%D1%81%D0%BE%D1%86%D0%B8%D0%B0%D1%86%D0%B8%D0%B8/%D0%9B%D0%BE%D0%B3%D0%BE_%D0%B3%D0%BE%D1%81%D1%83%D0%B4%D0%B0%D1%80%D1%81%D1%82%D0%B2%D0%B5%D0%BD%D0%BD%D1%8B%D0%B9_%D0%BA%D0%BE%D0%BD%D1%82%D1%80%D0%BE%D0%BB%D1%8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28" y="4921033"/>
            <a:ext cx="663961" cy="76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64" name="Picture 16" descr="Что такое электронная почта (емайл), как ее создать и пользоваться? | Блог  Ярослава Перелыгина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79" y="4661642"/>
            <a:ext cx="867133" cy="86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Прямая соединительная линия 36"/>
          <p:cNvCxnSpPr/>
          <p:nvPr/>
        </p:nvCxnSpPr>
        <p:spPr>
          <a:xfrm flipV="1">
            <a:off x="2555776" y="1672472"/>
            <a:ext cx="0" cy="786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555776" y="3347254"/>
            <a:ext cx="0" cy="786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570994" y="4919300"/>
            <a:ext cx="0" cy="1265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2580164" y="5435767"/>
            <a:ext cx="19077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Электронная почта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72" name="Picture 24" descr="пример электронной подписи егрюл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695" y="5841909"/>
            <a:ext cx="757300" cy="34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Портал госуслуг: проще, чем кажется – Коммерсантъ Уфа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51" y="4736167"/>
            <a:ext cx="636000" cy="6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4472368" y="5435767"/>
            <a:ext cx="19077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Единый портал </a:t>
            </a:r>
            <a:r>
              <a:rPr lang="ru-RU" sz="1600" b="1" dirty="0" err="1" smtClean="0">
                <a:solidFill>
                  <a:schemeClr val="bg1">
                    <a:lumMod val="50000"/>
                  </a:schemeClr>
                </a:solidFill>
              </a:rPr>
              <a:t>госуслуг</a:t>
            </a:r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76" name="Picture 28" descr="https://img-lib.wm-help.net/2352073865/i_179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432936"/>
            <a:ext cx="1152128" cy="108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7120459" y="4436975"/>
            <a:ext cx="1051941" cy="99879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7120459" y="4458279"/>
            <a:ext cx="1051941" cy="10634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6973588" y="5560784"/>
            <a:ext cx="19077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solidFill>
                  <a:srgbClr val="0070C0"/>
                </a:solidFill>
              </a:rPr>
              <a:t>Исключение: </a:t>
            </a:r>
            <a:r>
              <a:rPr lang="ru-RU" sz="1600" b="1" dirty="0" smtClean="0">
                <a:solidFill>
                  <a:srgbClr val="0070C0"/>
                </a:solidFill>
              </a:rPr>
              <a:t>отсутствие электронной связи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902328" y="5687255"/>
            <a:ext cx="6639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КНО</a:t>
            </a:r>
          </a:p>
          <a:p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 smtClean="0"/>
              <a:t>3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6356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ПРОФИЛАКТИЧЕСКИЕ МЕРОПРИТИЯ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СТАТЬЯ 45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Информирование населения о возможностях получения государственных услуг в  электронном виде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15279" y="1213792"/>
            <a:ext cx="2624379" cy="8336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ИНФОРМИРОВАНИЕ</a:t>
            </a:r>
            <a:endParaRPr lang="ru-RU" sz="1600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783776" y="5070866"/>
            <a:ext cx="2666768" cy="6963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ПРОФИЛАКТИЧЕСКИЙ ВИЗИТ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952954" y="2191707"/>
            <a:ext cx="2609648" cy="8412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САМООБСЛЕДОВАНИЕ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805385" y="4115526"/>
            <a:ext cx="2624379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КОНСУЛЬТИРОВАНИЕ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815279" y="3203683"/>
            <a:ext cx="2635265" cy="7920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ОБЪЯВЛЕНИЕ ПРЕДОСТЕРЕЖЕНИЯ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952954" y="1255316"/>
            <a:ext cx="2609648" cy="792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70C0"/>
                </a:solidFill>
              </a:rPr>
              <a:t>МЕРЫ СТИМУЛИРОВАНИЯ ДОБРОСОВЕСТНОСТИ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815279" y="2220107"/>
            <a:ext cx="2624379" cy="8336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ОБОБЩЕНИЕ ПРАВОПРИМЕНИТЕЛЬНОЙ ПРАКТИКИ</a:t>
            </a:r>
            <a:endParaRPr lang="ru-RU" sz="1600" dirty="0"/>
          </a:p>
        </p:txBody>
      </p:sp>
      <p:pic>
        <p:nvPicPr>
          <p:cNvPr id="1028" name="Picture 4" descr="Самообследование - КРАСНОЯРСКИЙ СТРОИТЕЛЬНЫЙ ТЕХНИКУМКРАСНОЯРСКИЙ  СТРОИТЕЛЬНЫЙ ТЕХНИКУ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289" y="2057743"/>
            <a:ext cx="1334599" cy="133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ОГКУ ЦЗН ПО ПАВИНСКОМУ РАЙОНУ: Информирование о положении на рынке труда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90" y="1321134"/>
            <a:ext cx="943530" cy="707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Уведомление о проведении публичных обсуждений результатов правоприменительной  практики за 2 квартал 2020 года | Государственная служба Чувашской  Республики по конкурентной политике и тарифам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50" y="4197807"/>
            <a:ext cx="1065752" cy="709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Как подготовить стендовый доклад для конференции?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34" y="2250956"/>
            <a:ext cx="807097" cy="807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Что делать, если пришло предостережение о недопустимости нарушения  обязательных требований | Управление Россельхознадзора по Челябинской  области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86" y="3110953"/>
            <a:ext cx="1303391" cy="97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ПОЗДРАВЛЯЕМ! | Учреждение дополнительного образования «Донецкая  республиканская малая академия наук учащейся молодежи»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177" y="1090248"/>
            <a:ext cx="780757" cy="115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Lenagold - Клипарт - Люди 6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30" y="5070866"/>
            <a:ext cx="679445" cy="77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4696046" y="1179611"/>
            <a:ext cx="28905" cy="4239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50650" y="1674957"/>
            <a:ext cx="2232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472502" y="2622712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467495" y="3599725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 smtClean="0"/>
              <a:t>4</a:t>
            </a:r>
            <a:endParaRPr lang="ru-RU" sz="1500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458049" y="4437112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486954" y="5419051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673915" y="1679047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724951" y="2622712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Левая фигурная скобка 40"/>
          <p:cNvSpPr/>
          <p:nvPr/>
        </p:nvSpPr>
        <p:spPr>
          <a:xfrm rot="16200000">
            <a:off x="2322018" y="3566916"/>
            <a:ext cx="476047" cy="4808933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42" name="Левая фигурная скобка 41"/>
          <p:cNvSpPr/>
          <p:nvPr/>
        </p:nvSpPr>
        <p:spPr>
          <a:xfrm rot="16200000">
            <a:off x="6695377" y="1578233"/>
            <a:ext cx="476047" cy="4042977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12776" y="6094242"/>
            <a:ext cx="4026432" cy="43394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о</a:t>
            </a:r>
            <a:r>
              <a:rPr lang="ru-RU" sz="2000" b="1" dirty="0" smtClean="0">
                <a:solidFill>
                  <a:srgbClr val="C00000"/>
                </a:solidFill>
              </a:rPr>
              <a:t>бязательные мероприятия!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956324" y="3871525"/>
            <a:ext cx="4026432" cy="43394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проводятся, если предусмотрены положением о виде контроля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21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НЕЗАВИСИМАЯ  ОЦЕНКА СОБЛЮДЕНИЯ ОБЯЗАТЕЛЬНЫХ ТРЕБОВАНИЙ 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СТАТЬЯ 54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Информирование населения о возможностях получения государственных услуг в  электронном виде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619672" y="1310042"/>
            <a:ext cx="655272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ПЛАНОВЫЕ КОНТРОЛЬНЫЕ (НАДЗОРНЫЕ) МЕРОПРИЯТИЯ</a:t>
            </a:r>
          </a:p>
          <a:p>
            <a:pPr algn="ctr"/>
            <a:endParaRPr lang="ru-RU" sz="2000" b="1" dirty="0"/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67270" y="2996952"/>
            <a:ext cx="2015009" cy="280076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ЗАКЛЮЧЕНИЕ О СОБЛЮДЕНИИ ОБЯЗАТЕЛЬНЫХ ТРЕБОВАНИЙ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Независимая аккредитованная организация</a:t>
            </a: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948264" y="2996952"/>
            <a:ext cx="1797338" cy="255454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ДОГОВОР СТРАХОВАНИЯ РИСКОВ ПРИЧИНЕНИЯ ВРЕДА</a:t>
            </a: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7270" y="4903371"/>
            <a:ext cx="2015009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Выноска со стрелками влево/вправо 13"/>
          <p:cNvSpPr/>
          <p:nvPr/>
        </p:nvSpPr>
        <p:spPr>
          <a:xfrm>
            <a:off x="2663788" y="4077072"/>
            <a:ext cx="4104456" cy="1656192"/>
          </a:xfrm>
          <a:prstGeom prst="leftRight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 ПРОВОДЯТСЯ</a:t>
            </a:r>
          </a:p>
        </p:txBody>
      </p:sp>
      <p:pic>
        <p:nvPicPr>
          <p:cNvPr id="2050" name="Picture 2" descr="В 2020 году плановые проверки медицинской деятельности проводиться не буду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2100908"/>
            <a:ext cx="1649121" cy="1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 smtClean="0"/>
              <a:t>5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348728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Архивы Аналитика - Политикус.NET | Политикус.N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555" y="2492264"/>
            <a:ext cx="1278021" cy="94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9995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КОНТРОЛЬНО-НАДЗОРНЫЕ МЕРОПРИЯТИЯ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Глава 12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Информирование населения о возможностях получения государственных услуг в  электронном виде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8531" y="1461262"/>
            <a:ext cx="2495956" cy="833611"/>
          </a:xfrm>
          <a:prstGeom prst="round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контрольная закупка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483896" y="4773999"/>
            <a:ext cx="2602578" cy="69637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выездное обследование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68531" y="2621059"/>
            <a:ext cx="2495956" cy="79208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документарная проверка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68531" y="3717033"/>
            <a:ext cx="2495956" cy="79208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рейдовый осмотр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483896" y="2636913"/>
            <a:ext cx="2609649" cy="792085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инспекционный визит</a:t>
            </a: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3483895" y="3712994"/>
            <a:ext cx="2609649" cy="79208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выборочный контроль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483896" y="1268760"/>
            <a:ext cx="2609648" cy="833612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мониторинговая закупка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143134" y="1077188"/>
            <a:ext cx="28905" cy="4044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53" idx="1"/>
          </p:cNvCxnSpPr>
          <p:nvPr/>
        </p:nvCxnSpPr>
        <p:spPr>
          <a:xfrm>
            <a:off x="3245899" y="1685566"/>
            <a:ext cx="2379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51" idx="1"/>
          </p:cNvCxnSpPr>
          <p:nvPr/>
        </p:nvCxnSpPr>
        <p:spPr>
          <a:xfrm>
            <a:off x="3283859" y="3032955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Архивы Аналитика - Политикус.NET | Политикус.N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568" y="4756927"/>
            <a:ext cx="1278021" cy="94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H="1">
            <a:off x="6846992" y="4783096"/>
            <a:ext cx="1224136" cy="94853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714581" y="2636913"/>
            <a:ext cx="1161464" cy="83351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7997355" y="4913577"/>
            <a:ext cx="1146645" cy="6693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не более 1 дня</a:t>
            </a:r>
            <a:endParaRPr lang="ru-RU" sz="1600" b="1" dirty="0">
              <a:solidFill>
                <a:srgbClr val="C00000"/>
              </a:solidFill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3264878" y="4123155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2887804" y="4123154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2887805" y="3032956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2887805" y="1695642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6799657" y="2639510"/>
            <a:ext cx="1120301" cy="8720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797657" y="4783097"/>
            <a:ext cx="1315567" cy="9485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Антикоррупционная экспертиза МНПА - Муниципальные новости - Новости,  объявления, события - Территориальный орган местного самоуправления села  Покровское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250" y="1180581"/>
            <a:ext cx="1000125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Нравственный выбор — что это такое и как написать сочинение на данную тему,  используя примеры из жизни и литературы | KtoNaNovenkogo.r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581" y="3699461"/>
            <a:ext cx="1398643" cy="80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6" name="Прямая соединительная линия 65"/>
          <p:cNvCxnSpPr/>
          <p:nvPr/>
        </p:nvCxnSpPr>
        <p:spPr>
          <a:xfrm>
            <a:off x="3264878" y="5122183"/>
            <a:ext cx="20003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Левая фигурная скобка 28"/>
          <p:cNvSpPr/>
          <p:nvPr/>
        </p:nvSpPr>
        <p:spPr>
          <a:xfrm rot="16200000">
            <a:off x="4433943" y="4149237"/>
            <a:ext cx="476047" cy="316824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3439747" y="5877272"/>
            <a:ext cx="2602578" cy="43394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нововведение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3082" name="Picture 10" descr="Безликие 3D человечки на прозрачном фон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866" y="2433821"/>
            <a:ext cx="1000642" cy="103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17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СОКРАЩЕНИЕ СРОКОВ ПРОВЕДЕНИЯ ПРОВЕРОК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СТАТЬИ 72, 73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Информирование населения о возможностях получения государственных услуг в  электронном виде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07975" y="2130830"/>
            <a:ext cx="2031777" cy="230832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НЕ ПРЕВЫШАЕТ </a:t>
            </a:r>
            <a:r>
              <a:rPr lang="ru-RU" sz="2400" b="1" u="sng" dirty="0" smtClean="0">
                <a:solidFill>
                  <a:schemeClr val="bg1">
                    <a:lumMod val="50000"/>
                  </a:schemeClr>
                </a:solidFill>
              </a:rPr>
              <a:t>20</a:t>
            </a: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 РАБОЧИХ ДНЕЙ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Выноска со стрелками влево/вправо 13"/>
          <p:cNvSpPr/>
          <p:nvPr/>
        </p:nvSpPr>
        <p:spPr>
          <a:xfrm>
            <a:off x="2467041" y="1628800"/>
            <a:ext cx="4284476" cy="1656192"/>
          </a:xfrm>
          <a:prstGeom prst="leftRightArrowCallou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ДОКУМЕНТАРНЫЕ ПРОВЕРКИ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Выноска со стрелками влево/вправо 18"/>
          <p:cNvSpPr/>
          <p:nvPr/>
        </p:nvSpPr>
        <p:spPr>
          <a:xfrm>
            <a:off x="2467041" y="3284992"/>
            <a:ext cx="4284476" cy="1656192"/>
          </a:xfrm>
          <a:prstGeom prst="leftRightArrowCallou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ВЫЕЗДНЫЕ ПРОВЕРКИ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17649" y="2135338"/>
            <a:ext cx="2037239" cy="230832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 ПРЕВЫШАЕТ </a:t>
            </a:r>
            <a:r>
              <a:rPr lang="ru-RU" sz="24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РАБОЧИХ ДНЕЙ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7974" y="4805536"/>
            <a:ext cx="2031777" cy="1077218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294-ФЗ </a:t>
            </a:r>
          </a:p>
          <a:p>
            <a:pPr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от 26.12.2008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17649" y="4805536"/>
            <a:ext cx="2031777" cy="1077218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248-ФЗ 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от 31.07.2020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1385" y="1299833"/>
            <a:ext cx="2031777" cy="89255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000" b="1" u="sng" dirty="0" smtClean="0">
                <a:solidFill>
                  <a:schemeClr val="bg1">
                    <a:lumMod val="50000"/>
                  </a:schemeClr>
                </a:solidFill>
              </a:rPr>
              <a:t>до 01.07.2021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9" name="Picture 3" descr="C:\Users\panova\Desktop\календарь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36" y="234176"/>
            <a:ext cx="813626" cy="81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917648" y="1299833"/>
            <a:ext cx="2031777" cy="892552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ru-RU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 01.07.2021</a:t>
            </a:r>
          </a:p>
          <a:p>
            <a:pPr algn="ctr"/>
            <a:endParaRPr lang="ru-RU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0812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НЕДЕЙСТВИТЕЛЬНОСТЬ РЕЗУЛЬТАТОВ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КОНТРОЛЬНО-НАДЗОРНОГО МЕРОПРИЯТИЯ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16216" y="6453336"/>
            <a:ext cx="243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СТАТЬИ 91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23528" y="1068601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0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AutoShape 12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AutoShape 14" descr="Что такое электронная почта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AutoShape 18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AutoShape 20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AutoShape 22" descr="Квалифицированная электронная подпись для юридических лиц и индивидуальных  предпринимателей: что это такое, как и где получить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2" descr="Информирование населения о возможностях получения государственных услуг в  электронном виде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Выноска со стрелкой вправо 9"/>
          <p:cNvSpPr/>
          <p:nvPr/>
        </p:nvSpPr>
        <p:spPr>
          <a:xfrm>
            <a:off x="417243" y="1577125"/>
            <a:ext cx="4247257" cy="3600400"/>
          </a:xfrm>
          <a:prstGeom prst="rightArrowCallou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9640" y="1946164"/>
            <a:ext cx="228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</a:rPr>
              <a:t>грубые нарушения требований </a:t>
            </a:r>
            <a:br>
              <a:rPr lang="ru-RU" sz="2000" b="1" dirty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prstClr val="white">
                    <a:lumMod val="50000"/>
                  </a:prstClr>
                </a:solidFill>
              </a:rPr>
              <a:t>к организации и осуществлению государственного контроля (надзора), </a:t>
            </a:r>
          </a:p>
          <a:p>
            <a:pPr lvl="0" algn="ctr"/>
            <a:r>
              <a:rPr lang="ru-RU" sz="2000" b="1" dirty="0">
                <a:solidFill>
                  <a:prstClr val="white">
                    <a:lumMod val="50000"/>
                  </a:prstClr>
                </a:solidFill>
              </a:rPr>
              <a:t>муниципального контроля</a:t>
            </a:r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4664500" y="1577124"/>
            <a:ext cx="4083964" cy="3637636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отмена решений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контрольно-надзорного органа</a:t>
            </a:r>
          </a:p>
          <a:p>
            <a:pPr algn="ctr"/>
            <a:endParaRPr lang="ru-RU" sz="2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39" name="Picture 5" descr="C:\Users\panova\Desktop\суд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4181319"/>
            <a:ext cx="80105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Назначен Новоуренгойский транспортный прокурор Уральской транспортной  прокуратуры » Уральская транспортная прокуратур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720" y="4181319"/>
            <a:ext cx="1019918" cy="76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://www.trudcontrol.ru/files/editor/images/%D0%AD%D1%82%D0%B0%D0%BB%D0%BE%D0%BD/%D0%9D%D0%BE%D0%B2%D0%BE%D1%81%D1%82%D0%B8%20%D0%90%D1%81%D1%81%D0%BE%D1%86%D0%B8%D0%B0%D1%86%D0%B8%D0%B8/%D0%9B%D0%BE%D0%B3%D0%BE_%D0%B3%D0%BE%D1%81%D1%83%D0%B4%D0%B0%D1%80%D1%81%D1%82%D0%B2%D0%B5%D0%BD%D0%BD%D1%8B%D0%B9_%D0%BA%D0%BE%D0%BD%D1%82%D1%80%D0%BE%D0%BB%D1%8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920" y="4181319"/>
            <a:ext cx="663961" cy="764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122209" y="4878340"/>
            <a:ext cx="12789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прокуратура</a:t>
            </a:r>
            <a:endParaRPr lang="ru-RU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649141" y="4878340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err="1" smtClean="0"/>
              <a:t>кно</a:t>
            </a:r>
            <a:endParaRPr lang="ru-RU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6752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4499" y="234176"/>
            <a:ext cx="9034005" cy="834425"/>
          </a:xfrm>
          <a:prstGeom prst="rect">
            <a:avLst/>
          </a:prstGeom>
          <a:solidFill>
            <a:srgbClr val="F0F5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Департамент экономики Администрации Томской области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КОНТРОЛЬНО-НАДЗОРНАЯ ДЕЯТЕЛЬНОСТЬ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611560" y="1268760"/>
            <a:ext cx="8343328" cy="5442937"/>
          </a:xfrm>
          <a:prstGeom prst="rect">
            <a:avLst/>
          </a:prstGeom>
          <a:solidFill>
            <a:schemeClr val="bg1"/>
          </a:solidFill>
          <a:ln w="0"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ru-RU" dirty="0" smtClean="0"/>
          </a:p>
          <a:p>
            <a:pPr algn="l"/>
            <a:endParaRPr lang="ru-RU" sz="3200" dirty="0" smtClean="0"/>
          </a:p>
          <a:p>
            <a:pPr algn="l"/>
            <a:endParaRPr lang="ru-RU" sz="3200" dirty="0"/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КРАТКИЙ ОБЗОР 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31.07.2020 N 248-ФЗ </a:t>
            </a:r>
            <a:b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государственном контроле (надзоре) и муниципальном контроле в Российской Федерации»</a:t>
            </a: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Изображение 32">
            <a:extLst>
              <a:ext uri="{FF2B5EF4-FFF2-40B4-BE49-F238E27FC236}">
                <a16:creationId xmlns:a16="http://schemas.microsoft.com/office/drawing/2014/main" xmlns="" id="{02C7B418-D196-D64A-A55B-A06D4AF27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" y="238482"/>
            <a:ext cx="954451" cy="850185"/>
          </a:xfrm>
          <a:prstGeom prst="rect">
            <a:avLst/>
          </a:prstGeom>
          <a:solidFill>
            <a:srgbClr val="F0F5FA"/>
          </a:solidFill>
          <a:ln>
            <a:noFill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323528" y="6453336"/>
            <a:ext cx="8631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95936" y="6469474"/>
            <a:ext cx="495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04.09.2020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467544" y="234888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08845" y="-20735"/>
            <a:ext cx="67918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5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6230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Внутренние страницы 2">
  <a:themeElements>
    <a:clrScheme name="MEDRF">
      <a:dk1>
        <a:srgbClr val="000000"/>
      </a:dk1>
      <a:lt1>
        <a:srgbClr val="FFFFFF"/>
      </a:lt1>
      <a:dk2>
        <a:srgbClr val="0065BD"/>
      </a:dk2>
      <a:lt2>
        <a:srgbClr val="FFFFFF"/>
      </a:lt2>
      <a:accent1>
        <a:srgbClr val="D8D8D8"/>
      </a:accent1>
      <a:accent2>
        <a:srgbClr val="0065BD"/>
      </a:accent2>
      <a:accent3>
        <a:srgbClr val="00A1DE"/>
      </a:accent3>
      <a:accent4>
        <a:srgbClr val="009B48"/>
      </a:accent4>
      <a:accent5>
        <a:srgbClr val="FED100"/>
      </a:accent5>
      <a:accent6>
        <a:srgbClr val="D52B1E"/>
      </a:accent6>
      <a:hlink>
        <a:srgbClr val="0065BD"/>
      </a:hlink>
      <a:folHlink>
        <a:srgbClr val="D52B1E"/>
      </a:folHlink>
    </a:clrScheme>
    <a:fontScheme name="MEDR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Внутренние страницы 2">
  <a:themeElements>
    <a:clrScheme name="MEDRF">
      <a:dk1>
        <a:srgbClr val="000000"/>
      </a:dk1>
      <a:lt1>
        <a:srgbClr val="FFFFFF"/>
      </a:lt1>
      <a:dk2>
        <a:srgbClr val="0065BD"/>
      </a:dk2>
      <a:lt2>
        <a:srgbClr val="FFFFFF"/>
      </a:lt2>
      <a:accent1>
        <a:srgbClr val="D8D8D8"/>
      </a:accent1>
      <a:accent2>
        <a:srgbClr val="0065BD"/>
      </a:accent2>
      <a:accent3>
        <a:srgbClr val="00A1DE"/>
      </a:accent3>
      <a:accent4>
        <a:srgbClr val="009B48"/>
      </a:accent4>
      <a:accent5>
        <a:srgbClr val="FED100"/>
      </a:accent5>
      <a:accent6>
        <a:srgbClr val="D52B1E"/>
      </a:accent6>
      <a:hlink>
        <a:srgbClr val="0065BD"/>
      </a:hlink>
      <a:folHlink>
        <a:srgbClr val="D52B1E"/>
      </a:folHlink>
    </a:clrScheme>
    <a:fontScheme name="MEDR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7881</TotalTime>
  <Words>336</Words>
  <Application>Microsoft Office PowerPoint</Application>
  <PresentationFormat>Экран (4:3)</PresentationFormat>
  <Paragraphs>174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Тема Office</vt:lpstr>
      <vt:lpstr>8_Внутренние страницы 2</vt:lpstr>
      <vt:lpstr>3_Внутренние страницы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ожидаем</dc:title>
  <dc:creator>Дёшин Роман Борисович</dc:creator>
  <cp:lastModifiedBy>Татьяна Владимировна Панова</cp:lastModifiedBy>
  <cp:revision>336</cp:revision>
  <cp:lastPrinted>2020-03-05T01:56:14Z</cp:lastPrinted>
  <dcterms:created xsi:type="dcterms:W3CDTF">2015-10-21T12:28:41Z</dcterms:created>
  <dcterms:modified xsi:type="dcterms:W3CDTF">2020-09-01T05:50:40Z</dcterms:modified>
</cp:coreProperties>
</file>